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56"/>
    <p:restoredTop sz="94694"/>
  </p:normalViewPr>
  <p:slideViewPr>
    <p:cSldViewPr snapToGrid="0" snapToObjects="1">
      <p:cViewPr varScale="1">
        <p:scale>
          <a:sx n="121" d="100"/>
          <a:sy n="121" d="100"/>
        </p:scale>
        <p:origin x="8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0CFA13-220F-4F43-BF84-1979A6E4CFC8}" type="datetimeFigureOut">
              <a:rPr lang="en-US" smtClean="0"/>
              <a:t>4/14/21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14C4A-E849-8B4B-B197-F1D47F5D5E67}" type="slidenum">
              <a:rPr lang="en-US" smtClean="0"/>
              <a:t>‹#›</a:t>
            </a:fld>
            <a:endParaRPr lang="en-US"/>
          </a:p>
        </p:txBody>
      </p:sp>
    </p:spTree>
    <p:extLst>
      <p:ext uri="{BB962C8B-B14F-4D97-AF65-F5344CB8AC3E}">
        <p14:creationId xmlns:p14="http://schemas.microsoft.com/office/powerpoint/2010/main" val="155732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A14C4A-E849-8B4B-B197-F1D47F5D5E67}" type="slidenum">
              <a:rPr lang="en-US" smtClean="0"/>
              <a:t>1</a:t>
            </a:fld>
            <a:endParaRPr lang="en-US"/>
          </a:p>
        </p:txBody>
      </p:sp>
    </p:spTree>
    <p:extLst>
      <p:ext uri="{BB962C8B-B14F-4D97-AF65-F5344CB8AC3E}">
        <p14:creationId xmlns:p14="http://schemas.microsoft.com/office/powerpoint/2010/main" val="3653743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98267-1442-114F-A639-D81F2B7B666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9F8DB87-6E42-1449-849A-981BD403C7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DECB864-EBFC-CA48-A3BD-DC6DBAAF8848}"/>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5" name="Footer Placeholder 4">
            <a:extLst>
              <a:ext uri="{FF2B5EF4-FFF2-40B4-BE49-F238E27FC236}">
                <a16:creationId xmlns:a16="http://schemas.microsoft.com/office/drawing/2014/main" id="{965101F9-DF57-6E42-9DFD-E0C3CC3C31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301E91-7BEB-2E4F-85C4-6FB0139ED4AE}"/>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173134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ED9F0-C398-4D42-A776-8BFC34A8F08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152927D-BB7C-A74D-ABC4-6D1BAA658B2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1C8003-CCC1-7944-A0E6-5C9F8EF1058D}"/>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5" name="Footer Placeholder 4">
            <a:extLst>
              <a:ext uri="{FF2B5EF4-FFF2-40B4-BE49-F238E27FC236}">
                <a16:creationId xmlns:a16="http://schemas.microsoft.com/office/drawing/2014/main" id="{A7A92049-61B6-9244-86A4-ED6954AFA4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C513D-34CA-CE4F-95AA-56C8184AC8D9}"/>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18177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D9808F-D160-6E45-9299-E213BBFD4AF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3CD3BE5-3E6A-D849-B259-1CB1832A5EB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79DA114-A73C-4045-86A0-FD6A40EDED25}"/>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5" name="Footer Placeholder 4">
            <a:extLst>
              <a:ext uri="{FF2B5EF4-FFF2-40B4-BE49-F238E27FC236}">
                <a16:creationId xmlns:a16="http://schemas.microsoft.com/office/drawing/2014/main" id="{44AADC09-ADE1-ED4A-B88D-D63B6706D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E3796D-A739-2A4E-B87A-EE820448BAF5}"/>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371696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61E6D-B86A-2645-B96B-2DEF7081056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E4E1974-8229-DC43-A2A8-3A9B3378F6E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E0914D7-7077-6747-BD17-835D13EB6F09}"/>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5" name="Footer Placeholder 4">
            <a:extLst>
              <a:ext uri="{FF2B5EF4-FFF2-40B4-BE49-F238E27FC236}">
                <a16:creationId xmlns:a16="http://schemas.microsoft.com/office/drawing/2014/main" id="{8914CC91-2227-844A-B853-D96E77313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E1C42-80CE-2140-8DBA-9504849B2384}"/>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15378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CD567-8F2D-0A44-866B-9E4C63F32BF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2C41FC1-5102-BC49-B1C6-0DFB923738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647DB04-BDF6-F341-AE85-7E58C1744768}"/>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5" name="Footer Placeholder 4">
            <a:extLst>
              <a:ext uri="{FF2B5EF4-FFF2-40B4-BE49-F238E27FC236}">
                <a16:creationId xmlns:a16="http://schemas.microsoft.com/office/drawing/2014/main" id="{9E8EB57C-3F08-F645-AF2C-1D0D3A3575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DAF70-3B4E-A44D-AEAB-7E60ED8C6374}"/>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412622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BDADA-96AB-5548-B5A7-8F4E5155132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CDA5E7D-91E8-DB4D-A44B-AEFC86D9FC7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0CA1BF9-E083-F344-BF61-CDD745B11FF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172369F-707B-B444-82D3-32B6AC9C0CFE}"/>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6" name="Footer Placeholder 5">
            <a:extLst>
              <a:ext uri="{FF2B5EF4-FFF2-40B4-BE49-F238E27FC236}">
                <a16:creationId xmlns:a16="http://schemas.microsoft.com/office/drawing/2014/main" id="{2ACBBC1D-C1BC-434B-B84A-B21D7FB178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5D585-8B59-9845-936D-4B2CBA440EB7}"/>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4004761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69F73-4943-6349-A306-700F87DB361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8A12ECD-888E-4E4B-A4ED-F6BC216AC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22D6862-D924-964A-A59B-44B73C9BC4C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EDAC604-BA25-C942-8089-945AD3E4C7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0B70D8F-9134-444C-8032-219720BAB48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B9351AB-DD3A-954B-B55B-DAFB26788DCD}"/>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8" name="Footer Placeholder 7">
            <a:extLst>
              <a:ext uri="{FF2B5EF4-FFF2-40B4-BE49-F238E27FC236}">
                <a16:creationId xmlns:a16="http://schemas.microsoft.com/office/drawing/2014/main" id="{97F091B7-7F92-F647-95AB-A021368D61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961A8B-865F-8F43-9DA3-1F7AFFD828F5}"/>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200593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1A87-E9FC-B24C-902F-501D2026B01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21E6A66-DF42-C743-BEC1-1C0F162738D8}"/>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4" name="Footer Placeholder 3">
            <a:extLst>
              <a:ext uri="{FF2B5EF4-FFF2-40B4-BE49-F238E27FC236}">
                <a16:creationId xmlns:a16="http://schemas.microsoft.com/office/drawing/2014/main" id="{2029628E-0FC5-E14B-AD4F-0BE2EC54E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410A3A-CD58-1D45-BF69-491E4C552894}"/>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162433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8793D9-7F4E-2E4C-9869-4D413BE76F2C}"/>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3" name="Footer Placeholder 2">
            <a:extLst>
              <a:ext uri="{FF2B5EF4-FFF2-40B4-BE49-F238E27FC236}">
                <a16:creationId xmlns:a16="http://schemas.microsoft.com/office/drawing/2014/main" id="{7BB897E3-7320-A446-A25F-FF7C0CF75D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F0F8C0-3B2D-034D-AF53-BFC16FCBC372}"/>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16592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2C6E-8B45-E544-AD4D-7A113FFF90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9D3DB8A-CE1A-9D45-8DAC-F087DB7B3C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3016E5D-FF65-424C-853E-96DC14C6E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4180DC3-8FEB-B445-AF17-1B71BD12D74C}"/>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6" name="Footer Placeholder 5">
            <a:extLst>
              <a:ext uri="{FF2B5EF4-FFF2-40B4-BE49-F238E27FC236}">
                <a16:creationId xmlns:a16="http://schemas.microsoft.com/office/drawing/2014/main" id="{F11C4452-9D8A-DD42-ABE4-6D99ADE7ED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A361A7-7CA0-AA4E-8B44-E0F58BF497DE}"/>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45434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584FC-3A06-7340-A630-6D606613EA6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3FA26BD-F0B5-124D-A831-842721991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043851-55A7-7D4E-B388-3F242F139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CA5118D-9296-1F41-99C9-80E2DDD46473}"/>
              </a:ext>
            </a:extLst>
          </p:cNvPr>
          <p:cNvSpPr>
            <a:spLocks noGrp="1"/>
          </p:cNvSpPr>
          <p:nvPr>
            <p:ph type="dt" sz="half" idx="10"/>
          </p:nvPr>
        </p:nvSpPr>
        <p:spPr/>
        <p:txBody>
          <a:bodyPr/>
          <a:lstStyle/>
          <a:p>
            <a:fld id="{A454A308-4288-A140-A77D-58EB397BD9A3}" type="datetimeFigureOut">
              <a:rPr lang="en-US" smtClean="0"/>
              <a:t>4/14/21</a:t>
            </a:fld>
            <a:endParaRPr lang="en-US"/>
          </a:p>
        </p:txBody>
      </p:sp>
      <p:sp>
        <p:nvSpPr>
          <p:cNvPr id="6" name="Footer Placeholder 5">
            <a:extLst>
              <a:ext uri="{FF2B5EF4-FFF2-40B4-BE49-F238E27FC236}">
                <a16:creationId xmlns:a16="http://schemas.microsoft.com/office/drawing/2014/main" id="{37A578F2-AE7C-CE4C-A35E-06B256E07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69C189-AF91-EF47-9919-F8FC03186C13}"/>
              </a:ext>
            </a:extLst>
          </p:cNvPr>
          <p:cNvSpPr>
            <a:spLocks noGrp="1"/>
          </p:cNvSpPr>
          <p:nvPr>
            <p:ph type="sldNum" sz="quarter" idx="12"/>
          </p:nvPr>
        </p:nvSpPr>
        <p:spPr/>
        <p:txBody>
          <a:bodyPr/>
          <a:lstStyle/>
          <a:p>
            <a:fld id="{5603CF3F-D8F8-FC4B-9F23-C6197A8D6DFC}" type="slidenum">
              <a:rPr lang="en-US" smtClean="0"/>
              <a:t>‹#›</a:t>
            </a:fld>
            <a:endParaRPr lang="en-US"/>
          </a:p>
        </p:txBody>
      </p:sp>
    </p:spTree>
    <p:extLst>
      <p:ext uri="{BB962C8B-B14F-4D97-AF65-F5344CB8AC3E}">
        <p14:creationId xmlns:p14="http://schemas.microsoft.com/office/powerpoint/2010/main" val="1706480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B78B0D-D7F2-BB4B-9B3B-CC4E184F7E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AA64048-8938-0141-A027-A17884F54F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6FA6C02-554C-BF4C-A4D3-CB8F1DE20A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4A308-4288-A140-A77D-58EB397BD9A3}" type="datetimeFigureOut">
              <a:rPr lang="en-US" smtClean="0"/>
              <a:t>4/14/21</a:t>
            </a:fld>
            <a:endParaRPr lang="en-US"/>
          </a:p>
        </p:txBody>
      </p:sp>
      <p:sp>
        <p:nvSpPr>
          <p:cNvPr id="5" name="Footer Placeholder 4">
            <a:extLst>
              <a:ext uri="{FF2B5EF4-FFF2-40B4-BE49-F238E27FC236}">
                <a16:creationId xmlns:a16="http://schemas.microsoft.com/office/drawing/2014/main" id="{9416D9FD-5459-1B44-BBD3-FBC58FC52E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D44A7B-DD9B-8F42-B806-BA652173E1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03CF3F-D8F8-FC4B-9F23-C6197A8D6DFC}" type="slidenum">
              <a:rPr lang="en-US" smtClean="0"/>
              <a:t>‹#›</a:t>
            </a:fld>
            <a:endParaRPr lang="en-US"/>
          </a:p>
        </p:txBody>
      </p:sp>
    </p:spTree>
    <p:extLst>
      <p:ext uri="{BB962C8B-B14F-4D97-AF65-F5344CB8AC3E}">
        <p14:creationId xmlns:p14="http://schemas.microsoft.com/office/powerpoint/2010/main" val="164874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campaignlive.co.uk/article/why-bame-aint/1672936" TargetMode="External"/><Relationship Id="rId5" Type="http://schemas.openxmlformats.org/officeDocument/2006/relationships/image" Target="../media/image2.jpg"/><Relationship Id="rId4" Type="http://schemas.openxmlformats.org/officeDocument/2006/relationships/hyperlink" Target="http://pleasedonotbend.co.uk/artist/jeremy-delle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snews.stir.ac.uk/2019/03/21/readbeyondyourbubble/"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4D3D850-2041-4B7C-AED9-54DA385B14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picture containing text&#10;&#10;Description automatically generated">
            <a:extLst>
              <a:ext uri="{FF2B5EF4-FFF2-40B4-BE49-F238E27FC236}">
                <a16:creationId xmlns:a16="http://schemas.microsoft.com/office/drawing/2014/main" id="{598301CC-3C90-7042-9B8D-57810E9E7A4C}"/>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t="10979" r="2" b="9428"/>
          <a:stretch/>
        </p:blipFill>
        <p:spPr>
          <a:xfrm>
            <a:off x="20" y="10"/>
            <a:ext cx="6095980" cy="6857990"/>
          </a:xfrm>
          <a:prstGeom prst="rect">
            <a:avLst/>
          </a:prstGeom>
        </p:spPr>
      </p:pic>
      <p:pic>
        <p:nvPicPr>
          <p:cNvPr id="7" name="Picture 6" descr="Icon&#10;&#10;Description automatically generated">
            <a:extLst>
              <a:ext uri="{FF2B5EF4-FFF2-40B4-BE49-F238E27FC236}">
                <a16:creationId xmlns:a16="http://schemas.microsoft.com/office/drawing/2014/main" id="{88736EBE-FE99-C741-A164-8A013CB98D26}"/>
              </a:ext>
            </a:extLst>
          </p:cNvPr>
          <p:cNvPicPr>
            <a:picLocks noChangeAspect="1"/>
          </p:cNvPicPr>
          <p:nvPr/>
        </p:nvPicPr>
        <p:blipFill rotWithShape="1">
          <a:blip r:embed="rId5">
            <a:extLst>
              <a:ext uri="{837473B0-CC2E-450A-ABE3-18F120FF3D39}">
                <a1611:picAttrSrcUrl xmlns:a1611="http://schemas.microsoft.com/office/drawing/2016/11/main" r:id="rId6"/>
              </a:ext>
            </a:extLst>
          </a:blip>
          <a:srcRect l="20192" r="20473" b="-1"/>
          <a:stretch/>
        </p:blipFill>
        <p:spPr>
          <a:xfrm>
            <a:off x="6052812" y="0"/>
            <a:ext cx="6096000" cy="6857990"/>
          </a:xfrm>
          <a:prstGeom prst="rect">
            <a:avLst/>
          </a:prstGeom>
        </p:spPr>
      </p:pic>
      <p:sp>
        <p:nvSpPr>
          <p:cNvPr id="23" name="Rectangle 22">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409915" y="1742916"/>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ame 24">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971277" y="1304278"/>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Subtitle 2">
            <a:extLst>
              <a:ext uri="{FF2B5EF4-FFF2-40B4-BE49-F238E27FC236}">
                <a16:creationId xmlns:a16="http://schemas.microsoft.com/office/drawing/2014/main" id="{5046E270-19C3-B943-A8B3-16BBD97A8911}"/>
              </a:ext>
            </a:extLst>
          </p:cNvPr>
          <p:cNvSpPr>
            <a:spLocks noGrp="1"/>
          </p:cNvSpPr>
          <p:nvPr>
            <p:ph type="subTitle" idx="1"/>
          </p:nvPr>
        </p:nvSpPr>
        <p:spPr>
          <a:xfrm>
            <a:off x="4745528" y="4201466"/>
            <a:ext cx="2700944" cy="659993"/>
          </a:xfrm>
          <a:noFill/>
        </p:spPr>
        <p:txBody>
          <a:bodyPr>
            <a:normAutofit/>
          </a:bodyPr>
          <a:lstStyle/>
          <a:p>
            <a:br>
              <a:rPr lang="en-US" sz="1600" dirty="0">
                <a:solidFill>
                  <a:srgbClr val="080808"/>
                </a:solidFill>
              </a:rPr>
            </a:br>
            <a:endParaRPr lang="en-US" sz="1600" dirty="0">
              <a:solidFill>
                <a:srgbClr val="080808"/>
              </a:solidFill>
            </a:endParaRPr>
          </a:p>
        </p:txBody>
      </p:sp>
      <p:sp>
        <p:nvSpPr>
          <p:cNvPr id="2" name="Title 1">
            <a:extLst>
              <a:ext uri="{FF2B5EF4-FFF2-40B4-BE49-F238E27FC236}">
                <a16:creationId xmlns:a16="http://schemas.microsoft.com/office/drawing/2014/main" id="{475B1AA9-9ED7-8D4C-804E-B0DB198A514F}"/>
              </a:ext>
            </a:extLst>
          </p:cNvPr>
          <p:cNvSpPr>
            <a:spLocks noGrp="1"/>
          </p:cNvSpPr>
          <p:nvPr>
            <p:ph type="ctrTitle"/>
          </p:nvPr>
        </p:nvSpPr>
        <p:spPr>
          <a:xfrm>
            <a:off x="3620082" y="2576581"/>
            <a:ext cx="4995025" cy="1345720"/>
          </a:xfrm>
          <a:noFill/>
        </p:spPr>
        <p:txBody>
          <a:bodyPr anchor="ctr">
            <a:normAutofit fontScale="90000"/>
          </a:bodyPr>
          <a:lstStyle/>
          <a:p>
            <a:r>
              <a:rPr lang="en-US" sz="6600" b="1" dirty="0">
                <a:solidFill>
                  <a:srgbClr val="002060"/>
                </a:solidFill>
              </a:rPr>
              <a:t>BAME:</a:t>
            </a:r>
            <a:br>
              <a:rPr lang="en-US" sz="6600" b="1" dirty="0">
                <a:solidFill>
                  <a:srgbClr val="002060"/>
                </a:solidFill>
              </a:rPr>
            </a:br>
            <a:r>
              <a:rPr lang="en-US" sz="4400" dirty="0">
                <a:solidFill>
                  <a:srgbClr val="0070C0"/>
                </a:solidFill>
              </a:rPr>
              <a:t>Call Me By My Name</a:t>
            </a:r>
            <a:br>
              <a:rPr lang="en-US" sz="4400" dirty="0">
                <a:solidFill>
                  <a:srgbClr val="002060"/>
                </a:solidFill>
              </a:rPr>
            </a:br>
            <a:r>
              <a:rPr lang="en-US" sz="4400" b="1" dirty="0" err="1">
                <a:solidFill>
                  <a:srgbClr val="002060"/>
                </a:solidFill>
              </a:rPr>
              <a:t>Hia</a:t>
            </a:r>
            <a:r>
              <a:rPr lang="en-US" sz="4400" b="1" dirty="0">
                <a:solidFill>
                  <a:srgbClr val="002060"/>
                </a:solidFill>
              </a:rPr>
              <a:t> Jordan</a:t>
            </a:r>
            <a:endParaRPr lang="en-US" sz="6600" b="1" dirty="0">
              <a:solidFill>
                <a:srgbClr val="002060"/>
              </a:solidFill>
            </a:endParaRPr>
          </a:p>
        </p:txBody>
      </p:sp>
    </p:spTree>
    <p:extLst>
      <p:ext uri="{BB962C8B-B14F-4D97-AF65-F5344CB8AC3E}">
        <p14:creationId xmlns:p14="http://schemas.microsoft.com/office/powerpoint/2010/main" val="84199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nodeType="withEffect">
                                  <p:stCondLst>
                                    <p:cond delay="0"/>
                                  </p:stCondLst>
                                  <p:iterate>
                                    <p:tmPct val="10000"/>
                                  </p:iterate>
                                  <p:childTnLst>
                                    <p:set>
                                      <p:cBhvr>
                                        <p:cTn id="12" dur="1" fill="hold">
                                          <p:stCondLst>
                                            <p:cond delay="0"/>
                                          </p:stCondLst>
                                        </p:cTn>
                                        <p:tgtEl>
                                          <p:spTgt spid="7"/>
                                        </p:tgtEl>
                                        <p:attrNameLst>
                                          <p:attrName>style.visibility</p:attrName>
                                        </p:attrNameLst>
                                      </p:cBhvr>
                                      <p:to>
                                        <p:strVal val="visible"/>
                                      </p:to>
                                    </p:set>
                                    <p:animEffect transition="in" filter="fade">
                                      <p:cBhvr>
                                        <p:cTn id="13" dur="700"/>
                                        <p:tgtEl>
                                          <p:spTgt spid="7"/>
                                        </p:tgtEl>
                                      </p:cBhvr>
                                    </p:animEffect>
                                  </p:childTnLst>
                                </p:cTn>
                              </p:par>
                              <p:par>
                                <p:cTn id="14" presetID="10" presetClass="entr" presetSubtype="0" fill="hold" nodeType="withEffect">
                                  <p:stCondLst>
                                    <p:cond delay="0"/>
                                  </p:stCondLst>
                                  <p:iterate>
                                    <p:tmPct val="10000"/>
                                  </p:iterate>
                                  <p:childTnLst>
                                    <p:set>
                                      <p:cBhvr>
                                        <p:cTn id="15" dur="1" fill="hold">
                                          <p:stCondLst>
                                            <p:cond delay="0"/>
                                          </p:stCondLst>
                                        </p:cTn>
                                        <p:tgtEl>
                                          <p:spTgt spid="5"/>
                                        </p:tgtEl>
                                        <p:attrNameLst>
                                          <p:attrName>style.visibility</p:attrName>
                                        </p:attrNameLst>
                                      </p:cBhvr>
                                      <p:to>
                                        <p:strVal val="visible"/>
                                      </p:to>
                                    </p:set>
                                    <p:animEffect transition="in" filter="fade">
                                      <p:cBhvr>
                                        <p:cTn id="16"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8B20E2C-C110-7E46-9EAA-5BD9445DCBF2}"/>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BAME: </a:t>
            </a:r>
            <a:br>
              <a:rPr lang="en-US" dirty="0">
                <a:solidFill>
                  <a:srgbClr val="FFFFFF"/>
                </a:solidFill>
              </a:rPr>
            </a:br>
            <a:r>
              <a:rPr lang="en-US" dirty="0">
                <a:solidFill>
                  <a:srgbClr val="FFFFFF"/>
                </a:solidFill>
              </a:rPr>
              <a:t>The Origins</a:t>
            </a:r>
          </a:p>
        </p:txBody>
      </p:sp>
      <p:sp>
        <p:nvSpPr>
          <p:cNvPr id="3" name="Content Placeholder 2">
            <a:extLst>
              <a:ext uri="{FF2B5EF4-FFF2-40B4-BE49-F238E27FC236}">
                <a16:creationId xmlns:a16="http://schemas.microsoft.com/office/drawing/2014/main" id="{D29E54C0-BF70-C84F-B046-F9460ABE47F1}"/>
              </a:ext>
            </a:extLst>
          </p:cNvPr>
          <p:cNvSpPr>
            <a:spLocks noGrp="1"/>
          </p:cNvSpPr>
          <p:nvPr>
            <p:ph idx="1"/>
          </p:nvPr>
        </p:nvSpPr>
        <p:spPr>
          <a:xfrm>
            <a:off x="6090573" y="801866"/>
            <a:ext cx="5828157" cy="5230634"/>
          </a:xfrm>
        </p:spPr>
        <p:txBody>
          <a:bodyPr anchor="ctr">
            <a:normAutofit lnSpcReduction="10000"/>
          </a:bodyPr>
          <a:lstStyle/>
          <a:p>
            <a:endParaRPr lang="en-GB" sz="1100" dirty="0">
              <a:solidFill>
                <a:srgbClr val="000000"/>
              </a:solidFill>
            </a:endParaRPr>
          </a:p>
          <a:p>
            <a:r>
              <a:rPr lang="en-GB" dirty="0">
                <a:solidFill>
                  <a:srgbClr val="002060"/>
                </a:solidFill>
              </a:rPr>
              <a:t>The categorisation of the human race is not a new phenomenon…</a:t>
            </a:r>
            <a:endParaRPr lang="en-US" dirty="0">
              <a:solidFill>
                <a:srgbClr val="002060"/>
              </a:solidFill>
            </a:endParaRPr>
          </a:p>
          <a:p>
            <a:r>
              <a:rPr lang="en-GB" dirty="0">
                <a:solidFill>
                  <a:srgbClr val="002060"/>
                </a:solidFill>
              </a:rPr>
              <a:t>The term ‘race’ first emerged in the English language in the late 16</a:t>
            </a:r>
            <a:r>
              <a:rPr lang="en-GB" baseline="30000" dirty="0">
                <a:solidFill>
                  <a:srgbClr val="002060"/>
                </a:solidFill>
              </a:rPr>
              <a:t>th</a:t>
            </a:r>
            <a:r>
              <a:rPr lang="en-GB" dirty="0">
                <a:solidFill>
                  <a:srgbClr val="002060"/>
                </a:solidFill>
              </a:rPr>
              <a:t> century….</a:t>
            </a:r>
          </a:p>
          <a:p>
            <a:r>
              <a:rPr lang="en-GB" dirty="0">
                <a:solidFill>
                  <a:srgbClr val="002060"/>
                </a:solidFill>
              </a:rPr>
              <a:t>So, these stereotypes have endured through the ages and while this was just the start of the ‘race science….</a:t>
            </a:r>
          </a:p>
          <a:p>
            <a:r>
              <a:rPr lang="en-GB" dirty="0">
                <a:solidFill>
                  <a:srgbClr val="002060"/>
                </a:solidFill>
              </a:rPr>
              <a:t>The term BAME in Britain today has it’s roots back in the ‘political blackness’ movement in the 1960’s and 1970’s…. </a:t>
            </a:r>
            <a:endParaRPr lang="en-GB" dirty="0">
              <a:solidFill>
                <a:srgbClr val="002060"/>
              </a:solidFill>
              <a:effectLst/>
            </a:endParaRPr>
          </a:p>
        </p:txBody>
      </p:sp>
    </p:spTree>
    <p:extLst>
      <p:ext uri="{BB962C8B-B14F-4D97-AF65-F5344CB8AC3E}">
        <p14:creationId xmlns:p14="http://schemas.microsoft.com/office/powerpoint/2010/main" val="134962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C6D2F9A-FDF6-3540-A198-75B01AEA0B29}"/>
              </a:ext>
            </a:extLst>
          </p:cNvPr>
          <p:cNvSpPr>
            <a:spLocks noGrp="1"/>
          </p:cNvSpPr>
          <p:nvPr>
            <p:ph type="title"/>
          </p:nvPr>
        </p:nvSpPr>
        <p:spPr>
          <a:xfrm>
            <a:off x="640079" y="2053641"/>
            <a:ext cx="4667645" cy="2760098"/>
          </a:xfrm>
        </p:spPr>
        <p:txBody>
          <a:bodyPr>
            <a:normAutofit/>
          </a:bodyPr>
          <a:lstStyle/>
          <a:p>
            <a:r>
              <a:rPr lang="en-US" dirty="0">
                <a:solidFill>
                  <a:srgbClr val="FFFFFF"/>
                </a:solidFill>
              </a:rPr>
              <a:t>BAME: </a:t>
            </a:r>
            <a:br>
              <a:rPr lang="en-US" dirty="0">
                <a:solidFill>
                  <a:srgbClr val="FFFFFF"/>
                </a:solidFill>
              </a:rPr>
            </a:br>
            <a:r>
              <a:rPr lang="en-US" dirty="0">
                <a:solidFill>
                  <a:srgbClr val="FFFFFF"/>
                </a:solidFill>
              </a:rPr>
              <a:t>Current context</a:t>
            </a:r>
          </a:p>
        </p:txBody>
      </p:sp>
      <p:sp>
        <p:nvSpPr>
          <p:cNvPr id="3" name="Content Placeholder 2">
            <a:extLst>
              <a:ext uri="{FF2B5EF4-FFF2-40B4-BE49-F238E27FC236}">
                <a16:creationId xmlns:a16="http://schemas.microsoft.com/office/drawing/2014/main" id="{11718C63-526A-6341-81F0-3668F965EDC3}"/>
              </a:ext>
            </a:extLst>
          </p:cNvPr>
          <p:cNvSpPr>
            <a:spLocks noGrp="1"/>
          </p:cNvSpPr>
          <p:nvPr>
            <p:ph idx="1"/>
          </p:nvPr>
        </p:nvSpPr>
        <p:spPr>
          <a:xfrm>
            <a:off x="6090574" y="801865"/>
            <a:ext cx="5859688" cy="5693527"/>
          </a:xfrm>
        </p:spPr>
        <p:txBody>
          <a:bodyPr anchor="ctr">
            <a:normAutofit fontScale="47500" lnSpcReduction="20000"/>
          </a:bodyPr>
          <a:lstStyle/>
          <a:p>
            <a:r>
              <a:rPr lang="en-GB" sz="5900" dirty="0">
                <a:solidFill>
                  <a:srgbClr val="002060"/>
                </a:solidFill>
              </a:rPr>
              <a:t>Kenan Malik writing in the Observer in July 2020 says:</a:t>
            </a:r>
          </a:p>
          <a:p>
            <a:pPr marL="457200" lvl="1" indent="0">
              <a:buNone/>
            </a:pPr>
            <a:r>
              <a:rPr lang="en-GB" sz="4500" i="1" dirty="0">
                <a:solidFill>
                  <a:srgbClr val="002060"/>
                </a:solidFill>
              </a:rPr>
              <a:t>“…when I was growing up, I saw myself as and was seen by others as ‘black’. In the 1980’s it was a political term denoting a sense of a common struggle against racism. Over time as identities have become less political and more ethnic or cultural so the meaning of ‘black’ has changed.”</a:t>
            </a:r>
          </a:p>
          <a:p>
            <a:pPr marL="0" indent="0">
              <a:buNone/>
            </a:pPr>
            <a:r>
              <a:rPr lang="en-GB" dirty="0">
                <a:solidFill>
                  <a:srgbClr val="002060"/>
                </a:solidFill>
              </a:rPr>
              <a:t> </a:t>
            </a:r>
          </a:p>
          <a:p>
            <a:r>
              <a:rPr lang="en-GB" sz="5100" dirty="0">
                <a:solidFill>
                  <a:srgbClr val="002060"/>
                </a:solidFill>
              </a:rPr>
              <a:t>While some (mostly those in positions of power and control) see BAME as a means of articulating the feeling of commonality that ‘black’ once denoted, it is not able to resurrect that unity. Data from my research illustrates this when participant 3 says in response to the BAME question: </a:t>
            </a:r>
          </a:p>
          <a:p>
            <a:endParaRPr lang="en-GB" dirty="0">
              <a:solidFill>
                <a:srgbClr val="002060"/>
              </a:solidFill>
            </a:endParaRPr>
          </a:p>
          <a:p>
            <a:pPr marL="0" indent="0">
              <a:buNone/>
            </a:pPr>
            <a:endParaRPr lang="en-GB" sz="5900" dirty="0">
              <a:solidFill>
                <a:srgbClr val="000000"/>
              </a:solidFill>
            </a:endParaRPr>
          </a:p>
          <a:p>
            <a:endParaRPr lang="en-GB" sz="800" dirty="0">
              <a:solidFill>
                <a:srgbClr val="000000"/>
              </a:solidFill>
            </a:endParaRPr>
          </a:p>
          <a:p>
            <a:endParaRPr lang="en-GB" sz="800" dirty="0">
              <a:solidFill>
                <a:srgbClr val="000000"/>
              </a:solidFill>
            </a:endParaRPr>
          </a:p>
          <a:p>
            <a:endParaRPr lang="en-US" sz="800" dirty="0">
              <a:solidFill>
                <a:srgbClr val="000000"/>
              </a:solidFill>
            </a:endParaRPr>
          </a:p>
        </p:txBody>
      </p:sp>
    </p:spTree>
    <p:extLst>
      <p:ext uri="{BB962C8B-B14F-4D97-AF65-F5344CB8AC3E}">
        <p14:creationId xmlns:p14="http://schemas.microsoft.com/office/powerpoint/2010/main" val="367060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D2F9A-FDF6-3540-A198-75B01AEA0B29}"/>
              </a:ext>
            </a:extLst>
          </p:cNvPr>
          <p:cNvSpPr>
            <a:spLocks noGrp="1"/>
          </p:cNvSpPr>
          <p:nvPr>
            <p:ph type="title"/>
          </p:nvPr>
        </p:nvSpPr>
        <p:spPr>
          <a:xfrm>
            <a:off x="640079" y="2053641"/>
            <a:ext cx="4667645" cy="2760098"/>
          </a:xfrm>
        </p:spPr>
        <p:txBody>
          <a:bodyPr>
            <a:normAutofit/>
          </a:bodyPr>
          <a:lstStyle/>
          <a:p>
            <a:r>
              <a:rPr lang="en-US" dirty="0">
                <a:solidFill>
                  <a:srgbClr val="FFFFFF"/>
                </a:solidFill>
              </a:rPr>
              <a:t>BAME: </a:t>
            </a:r>
            <a:br>
              <a:rPr lang="en-US" dirty="0">
                <a:solidFill>
                  <a:srgbClr val="FFFFFF"/>
                </a:solidFill>
              </a:rPr>
            </a:br>
            <a:r>
              <a:rPr lang="en-US" dirty="0">
                <a:solidFill>
                  <a:srgbClr val="FFFFFF"/>
                </a:solidFill>
              </a:rPr>
              <a:t>Current context</a:t>
            </a:r>
          </a:p>
        </p:txBody>
      </p:sp>
      <p:sp>
        <p:nvSpPr>
          <p:cNvPr id="3" name="Content Placeholder 2">
            <a:extLst>
              <a:ext uri="{FF2B5EF4-FFF2-40B4-BE49-F238E27FC236}">
                <a16:creationId xmlns:a16="http://schemas.microsoft.com/office/drawing/2014/main" id="{11718C63-526A-6341-81F0-3668F965EDC3}"/>
              </a:ext>
            </a:extLst>
          </p:cNvPr>
          <p:cNvSpPr>
            <a:spLocks noGrp="1"/>
          </p:cNvSpPr>
          <p:nvPr>
            <p:ph idx="1"/>
          </p:nvPr>
        </p:nvSpPr>
        <p:spPr>
          <a:xfrm>
            <a:off x="819150" y="801865"/>
            <a:ext cx="11131112" cy="5693527"/>
          </a:xfrm>
        </p:spPr>
        <p:txBody>
          <a:bodyPr anchor="ctr">
            <a:normAutofit fontScale="32500" lnSpcReduction="20000"/>
          </a:bodyPr>
          <a:lstStyle/>
          <a:p>
            <a:endParaRPr lang="en-GB" dirty="0">
              <a:solidFill>
                <a:srgbClr val="002060"/>
              </a:solidFill>
            </a:endParaRPr>
          </a:p>
          <a:p>
            <a:r>
              <a:rPr lang="en-GB" sz="6000" b="1" dirty="0">
                <a:solidFill>
                  <a:srgbClr val="002060"/>
                </a:solidFill>
              </a:rPr>
              <a:t>P3 said: “I don’t like the term; it rhymes with lame or tame. I have a specific identity and I have a community that I belong to. The problem with BAME is that people from the commonwealth are all being pushed together but culture and race will   and always be specific, so why pretend that its one homogenous group. You can’t achieve equality by coming up with an acronym. </a:t>
            </a:r>
          </a:p>
          <a:p>
            <a:r>
              <a:rPr lang="en-GB" sz="6000" b="1" dirty="0">
                <a:solidFill>
                  <a:srgbClr val="002060"/>
                </a:solidFill>
              </a:rPr>
              <a:t>I also think that the term being an umbrella for all groups is misleading as in my experience most of the content is heavily African Caribbean led but not in way that sparks one’s curiosity. For example, I am not interested in food, or black history or fashion or hairstyles exclusively, to me the discussion needs to have a broader appeal and one which is interesting to follow, something that may inspire me to visit the place or learn more about a particular aspect. </a:t>
            </a:r>
          </a:p>
          <a:p>
            <a:r>
              <a:rPr lang="en-GB" sz="6000" b="1" dirty="0">
                <a:solidFill>
                  <a:srgbClr val="002060"/>
                </a:solidFill>
              </a:rPr>
              <a:t>So, for me it doesn’t appeal. I find the topics are repeated and whoever is responsible for designing the content got the chapters on cuisine and, music and fashion just got stuck and didn’t finish the book! It’s frustrating so say if the BAME staff network did something on Gandhi, I’d be interested in learning about his early life in Africa, the land, the people the part of Durban that he lived in etc, etc…. but what I get is the same repeats which I know about already so it’s just boring. </a:t>
            </a:r>
          </a:p>
          <a:p>
            <a:r>
              <a:rPr lang="en-GB" sz="6000" b="1" dirty="0">
                <a:solidFill>
                  <a:srgbClr val="002060"/>
                </a:solidFill>
              </a:rPr>
              <a:t>The bigger problem is that the corporate side of things wants a quick tick box exercise to say to themselves ‘look at us, how inclusive we are!’ I think in my experience the people that can really make a change are only interested in their own legacy building formulas, this way the status quo remains intact. So, no thank you, I know who I am and that is not BAME.”</a:t>
            </a:r>
          </a:p>
          <a:p>
            <a:endParaRPr lang="en-GB" sz="5900" b="1" dirty="0">
              <a:solidFill>
                <a:srgbClr val="002060"/>
              </a:solidFill>
            </a:endParaRPr>
          </a:p>
          <a:p>
            <a:r>
              <a:rPr lang="en-GB" sz="5900" b="1" dirty="0">
                <a:solidFill>
                  <a:srgbClr val="002060"/>
                </a:solidFill>
              </a:rPr>
              <a:t> </a:t>
            </a:r>
            <a:r>
              <a:rPr lang="en-GB" sz="5900" dirty="0">
                <a:solidFill>
                  <a:srgbClr val="002060"/>
                </a:solidFill>
              </a:rPr>
              <a:t>The BAME of today serves as an administrative function……</a:t>
            </a:r>
            <a:endParaRPr lang="en-GB" sz="5900" b="1" dirty="0">
              <a:solidFill>
                <a:srgbClr val="002060"/>
              </a:solidFill>
            </a:endParaRPr>
          </a:p>
          <a:p>
            <a:endParaRPr lang="en-GB" sz="5900" dirty="0">
              <a:solidFill>
                <a:srgbClr val="000000"/>
              </a:solidFill>
            </a:endParaRPr>
          </a:p>
          <a:p>
            <a:endParaRPr lang="en-GB" sz="800" dirty="0">
              <a:solidFill>
                <a:srgbClr val="000000"/>
              </a:solidFill>
            </a:endParaRPr>
          </a:p>
          <a:p>
            <a:endParaRPr lang="en-GB" sz="800" dirty="0">
              <a:solidFill>
                <a:srgbClr val="000000"/>
              </a:solidFill>
            </a:endParaRPr>
          </a:p>
          <a:p>
            <a:endParaRPr lang="en-US" sz="800" dirty="0">
              <a:solidFill>
                <a:srgbClr val="000000"/>
              </a:solidFill>
            </a:endParaRPr>
          </a:p>
        </p:txBody>
      </p:sp>
    </p:spTree>
    <p:extLst>
      <p:ext uri="{BB962C8B-B14F-4D97-AF65-F5344CB8AC3E}">
        <p14:creationId xmlns:p14="http://schemas.microsoft.com/office/powerpoint/2010/main" val="3713418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5D73DD-A8DE-C04B-9C8C-9FDC7BEA2A6D}"/>
              </a:ext>
            </a:extLst>
          </p:cNvPr>
          <p:cNvSpPr>
            <a:spLocks noGrp="1"/>
          </p:cNvSpPr>
          <p:nvPr>
            <p:ph type="title"/>
          </p:nvPr>
        </p:nvSpPr>
        <p:spPr>
          <a:xfrm>
            <a:off x="640079" y="2053641"/>
            <a:ext cx="5244384" cy="2760098"/>
          </a:xfrm>
        </p:spPr>
        <p:txBody>
          <a:bodyPr>
            <a:normAutofit/>
          </a:bodyPr>
          <a:lstStyle/>
          <a:p>
            <a:r>
              <a:rPr lang="en-US" dirty="0">
                <a:solidFill>
                  <a:srgbClr val="FFFFFF"/>
                </a:solidFill>
              </a:rPr>
              <a:t>BAME: </a:t>
            </a:r>
            <a:br>
              <a:rPr lang="en-US" dirty="0">
                <a:solidFill>
                  <a:srgbClr val="FFFFFF"/>
                </a:solidFill>
              </a:rPr>
            </a:br>
            <a:r>
              <a:rPr lang="en-US" dirty="0">
                <a:solidFill>
                  <a:srgbClr val="FFFFFF"/>
                </a:solidFill>
              </a:rPr>
              <a:t>Current Context </a:t>
            </a:r>
          </a:p>
        </p:txBody>
      </p:sp>
      <p:sp>
        <p:nvSpPr>
          <p:cNvPr id="3" name="Content Placeholder 2">
            <a:extLst>
              <a:ext uri="{FF2B5EF4-FFF2-40B4-BE49-F238E27FC236}">
                <a16:creationId xmlns:a16="http://schemas.microsoft.com/office/drawing/2014/main" id="{53173BEB-339B-CA49-AC71-138E1A78CFDC}"/>
              </a:ext>
            </a:extLst>
          </p:cNvPr>
          <p:cNvSpPr>
            <a:spLocks noGrp="1"/>
          </p:cNvSpPr>
          <p:nvPr>
            <p:ph idx="1"/>
          </p:nvPr>
        </p:nvSpPr>
        <p:spPr>
          <a:xfrm>
            <a:off x="6082111" y="604345"/>
            <a:ext cx="5912240" cy="6253655"/>
          </a:xfrm>
        </p:spPr>
        <p:txBody>
          <a:bodyPr anchor="ctr">
            <a:normAutofit fontScale="77500" lnSpcReduction="20000"/>
          </a:bodyPr>
          <a:lstStyle/>
          <a:p>
            <a:r>
              <a:rPr lang="en-GB" sz="3100" dirty="0">
                <a:solidFill>
                  <a:srgbClr val="002060"/>
                </a:solidFill>
              </a:rPr>
              <a:t>The BAME of today serves as an administrative function, it has no solidarity, commonality or political leverage.  </a:t>
            </a:r>
          </a:p>
          <a:p>
            <a:r>
              <a:rPr lang="en-GB" sz="3100" dirty="0">
                <a:solidFill>
                  <a:srgbClr val="002060"/>
                </a:solidFill>
              </a:rPr>
              <a:t>The Government’s own Deputy Director of the Race Disparity unit </a:t>
            </a:r>
            <a:r>
              <a:rPr lang="en-GB" sz="3100" dirty="0" err="1">
                <a:solidFill>
                  <a:srgbClr val="002060"/>
                </a:solidFill>
              </a:rPr>
              <a:t>Zamila</a:t>
            </a:r>
            <a:r>
              <a:rPr lang="en-GB" sz="3100" dirty="0">
                <a:solidFill>
                  <a:srgbClr val="002060"/>
                </a:solidFill>
              </a:rPr>
              <a:t> </a:t>
            </a:r>
            <a:r>
              <a:rPr lang="en-GB" sz="3100" dirty="0" err="1">
                <a:solidFill>
                  <a:srgbClr val="002060"/>
                </a:solidFill>
              </a:rPr>
              <a:t>Bunglawala</a:t>
            </a:r>
            <a:r>
              <a:rPr lang="en-GB" sz="3100" dirty="0">
                <a:solidFill>
                  <a:srgbClr val="002060"/>
                </a:solidFill>
              </a:rPr>
              <a:t> wrote in a blog published in 2019:</a:t>
            </a:r>
          </a:p>
          <a:p>
            <a:pPr marL="0" indent="0">
              <a:buNone/>
            </a:pPr>
            <a:endParaRPr lang="en-GB" sz="2400" dirty="0">
              <a:solidFill>
                <a:srgbClr val="002060"/>
              </a:solidFill>
            </a:endParaRPr>
          </a:p>
          <a:p>
            <a:pPr marL="457200" lvl="1" indent="0">
              <a:buNone/>
            </a:pPr>
            <a:r>
              <a:rPr lang="en-GB" sz="2300" i="1" dirty="0">
                <a:solidFill>
                  <a:srgbClr val="002060"/>
                </a:solidFill>
              </a:rPr>
              <a:t>“…that a study of 300 people across the UK found only a couple recognised the terms BAME and BME and only one knew vaguely what they stood for…” </a:t>
            </a:r>
          </a:p>
          <a:p>
            <a:r>
              <a:rPr lang="en-GB" sz="2400" dirty="0">
                <a:solidFill>
                  <a:srgbClr val="002060"/>
                </a:solidFill>
              </a:rPr>
              <a:t> </a:t>
            </a:r>
          </a:p>
          <a:p>
            <a:r>
              <a:rPr lang="en-GB" sz="3100" dirty="0">
                <a:solidFill>
                  <a:srgbClr val="002060"/>
                </a:solidFill>
              </a:rPr>
              <a:t>There is also a problem that the terms BAME and BME aren’t always associated with white ethnic minorities…. </a:t>
            </a:r>
          </a:p>
          <a:p>
            <a:endParaRPr lang="en-GB" sz="3100" dirty="0">
              <a:solidFill>
                <a:srgbClr val="002060"/>
              </a:solidFill>
            </a:endParaRPr>
          </a:p>
          <a:p>
            <a:r>
              <a:rPr lang="en-GB" sz="3100" dirty="0">
                <a:solidFill>
                  <a:srgbClr val="002060"/>
                </a:solidFill>
              </a:rPr>
              <a:t>Other commentators on BAME and BME also pointed out that the terms can be generic and fail to address the racial discrimination that you have in terms of anti-blackness in the Black, Asian and Arab communities……</a:t>
            </a:r>
            <a:r>
              <a:rPr lang="en-GB" sz="800" dirty="0">
                <a:solidFill>
                  <a:srgbClr val="000000"/>
                </a:solidFill>
              </a:rPr>
              <a:t> </a:t>
            </a:r>
          </a:p>
          <a:p>
            <a:r>
              <a:rPr lang="en-GB" sz="800" b="1" dirty="0">
                <a:solidFill>
                  <a:srgbClr val="000000"/>
                </a:solidFill>
              </a:rPr>
              <a:t> </a:t>
            </a:r>
          </a:p>
          <a:p>
            <a:endParaRPr lang="en-GB" sz="800" dirty="0">
              <a:solidFill>
                <a:srgbClr val="000000"/>
              </a:solidFill>
            </a:endParaRPr>
          </a:p>
          <a:p>
            <a:endParaRPr lang="en-US" sz="800" dirty="0">
              <a:solidFill>
                <a:srgbClr val="000000"/>
              </a:solidFill>
            </a:endParaRPr>
          </a:p>
        </p:txBody>
      </p:sp>
    </p:spTree>
    <p:extLst>
      <p:ext uri="{BB962C8B-B14F-4D97-AF65-F5344CB8AC3E}">
        <p14:creationId xmlns:p14="http://schemas.microsoft.com/office/powerpoint/2010/main" val="2742024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CDE8CC8-FA31-2C48-84A6-B22DBFD3A01D}"/>
              </a:ext>
            </a:extLst>
          </p:cNvPr>
          <p:cNvSpPr>
            <a:spLocks noGrp="1"/>
          </p:cNvSpPr>
          <p:nvPr>
            <p:ph type="title"/>
          </p:nvPr>
        </p:nvSpPr>
        <p:spPr>
          <a:xfrm>
            <a:off x="640079" y="2053641"/>
            <a:ext cx="4362845" cy="2760098"/>
          </a:xfrm>
        </p:spPr>
        <p:txBody>
          <a:bodyPr>
            <a:normAutofit/>
          </a:bodyPr>
          <a:lstStyle/>
          <a:p>
            <a:r>
              <a:rPr lang="en-US" dirty="0">
                <a:solidFill>
                  <a:srgbClr val="FFFFFF"/>
                </a:solidFill>
              </a:rPr>
              <a:t>BAME : </a:t>
            </a:r>
            <a:br>
              <a:rPr lang="en-US" dirty="0">
                <a:solidFill>
                  <a:srgbClr val="FFFFFF"/>
                </a:solidFill>
              </a:rPr>
            </a:br>
            <a:r>
              <a:rPr lang="en-US" dirty="0">
                <a:solidFill>
                  <a:srgbClr val="FFFFFF"/>
                </a:solidFill>
              </a:rPr>
              <a:t>A new language</a:t>
            </a:r>
          </a:p>
        </p:txBody>
      </p:sp>
      <p:sp>
        <p:nvSpPr>
          <p:cNvPr id="3" name="Content Placeholder 2">
            <a:extLst>
              <a:ext uri="{FF2B5EF4-FFF2-40B4-BE49-F238E27FC236}">
                <a16:creationId xmlns:a16="http://schemas.microsoft.com/office/drawing/2014/main" id="{589066FA-3D02-BA40-9871-6DB2DEEB0D56}"/>
              </a:ext>
            </a:extLst>
          </p:cNvPr>
          <p:cNvSpPr>
            <a:spLocks noGrp="1"/>
          </p:cNvSpPr>
          <p:nvPr>
            <p:ph idx="1"/>
          </p:nvPr>
        </p:nvSpPr>
        <p:spPr>
          <a:xfrm>
            <a:off x="6090574" y="801866"/>
            <a:ext cx="5922750" cy="5230634"/>
          </a:xfrm>
        </p:spPr>
        <p:txBody>
          <a:bodyPr anchor="ctr">
            <a:noAutofit/>
          </a:bodyPr>
          <a:lstStyle/>
          <a:p>
            <a:r>
              <a:rPr lang="en-GB" sz="2400" dirty="0">
                <a:solidFill>
                  <a:srgbClr val="002060"/>
                </a:solidFill>
              </a:rPr>
              <a:t>These encounters of categorisation run deep amongst BAME social work professionals…..</a:t>
            </a:r>
          </a:p>
          <a:p>
            <a:r>
              <a:rPr lang="en-GB" sz="2400" dirty="0">
                <a:solidFill>
                  <a:srgbClr val="002060"/>
                </a:solidFill>
              </a:rPr>
              <a:t>Jeffrey </a:t>
            </a:r>
            <a:r>
              <a:rPr lang="en-GB" sz="2400" dirty="0" err="1">
                <a:solidFill>
                  <a:srgbClr val="002060"/>
                </a:solidFill>
              </a:rPr>
              <a:t>Boake</a:t>
            </a:r>
            <a:r>
              <a:rPr lang="en-GB" sz="2400" dirty="0">
                <a:solidFill>
                  <a:srgbClr val="002060"/>
                </a:solidFill>
              </a:rPr>
              <a:t> writing in his book Black, Listed: Black British culture explored (2019) says: </a:t>
            </a:r>
          </a:p>
          <a:p>
            <a:pPr lvl="1"/>
            <a:r>
              <a:rPr lang="en-GB" sz="1800" i="1" dirty="0">
                <a:solidFill>
                  <a:srgbClr val="002060"/>
                </a:solidFill>
              </a:rPr>
              <a:t>“Call me black and I will get a complex knot of pride and insecurity tightening in my psyche. it’s a word that reminds me than I am lesser than and different from, but it is also a source of self-affirmation.” </a:t>
            </a:r>
          </a:p>
          <a:p>
            <a:r>
              <a:rPr lang="en-GB" sz="2400" dirty="0" err="1">
                <a:solidFill>
                  <a:srgbClr val="002060"/>
                </a:solidFill>
              </a:rPr>
              <a:t>Boake</a:t>
            </a:r>
            <a:r>
              <a:rPr lang="en-GB" sz="2400" dirty="0">
                <a:solidFill>
                  <a:srgbClr val="002060"/>
                </a:solidFill>
              </a:rPr>
              <a:t> goes onto exploring ways in which people with darker skin are located in language…..</a:t>
            </a:r>
            <a:endParaRPr lang="en-US" sz="2400" dirty="0">
              <a:solidFill>
                <a:srgbClr val="002060"/>
              </a:solidFill>
            </a:endParaRPr>
          </a:p>
        </p:txBody>
      </p:sp>
    </p:spTree>
    <p:extLst>
      <p:ext uri="{BB962C8B-B14F-4D97-AF65-F5344CB8AC3E}">
        <p14:creationId xmlns:p14="http://schemas.microsoft.com/office/powerpoint/2010/main" val="414288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group of children posing for a photo&#10;&#10;Description automatically generated with medium confidence">
            <a:extLst>
              <a:ext uri="{FF2B5EF4-FFF2-40B4-BE49-F238E27FC236}">
                <a16:creationId xmlns:a16="http://schemas.microsoft.com/office/drawing/2014/main" id="{EA29424B-1516-284B-8D4A-E8BA4607991A}"/>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1334"/>
          <a:stretch/>
        </p:blipFill>
        <p:spPr>
          <a:xfrm>
            <a:off x="-182761" y="-478211"/>
            <a:ext cx="12715181" cy="7152279"/>
          </a:xfrm>
          <a:prstGeom prst="rect">
            <a:avLst/>
          </a:prstGeom>
        </p:spPr>
      </p:pic>
      <p:sp>
        <p:nvSpPr>
          <p:cNvPr id="17"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EFD4C755-87C5-944D-A52E-F83AACA686D5}"/>
              </a:ext>
            </a:extLst>
          </p:cNvPr>
          <p:cNvSpPr>
            <a:spLocks noGrp="1"/>
          </p:cNvSpPr>
          <p:nvPr>
            <p:ph type="title"/>
          </p:nvPr>
        </p:nvSpPr>
        <p:spPr>
          <a:xfrm>
            <a:off x="850551" y="1329501"/>
            <a:ext cx="4204137" cy="1342754"/>
          </a:xfrm>
        </p:spPr>
        <p:txBody>
          <a:bodyPr>
            <a:normAutofit/>
          </a:bodyPr>
          <a:lstStyle/>
          <a:p>
            <a:pPr algn="ctr"/>
            <a:r>
              <a:rPr lang="en-US" sz="3600" b="1" dirty="0">
                <a:solidFill>
                  <a:srgbClr val="002060"/>
                </a:solidFill>
              </a:rPr>
              <a:t>Final Thoughts:</a:t>
            </a:r>
          </a:p>
        </p:txBody>
      </p:sp>
      <p:cxnSp>
        <p:nvCxnSpPr>
          <p:cNvPr id="19" name="Straight Connector 18">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E307F44B-2619-8246-99D0-360699A61310}"/>
              </a:ext>
            </a:extLst>
          </p:cNvPr>
          <p:cNvSpPr>
            <a:spLocks noGrp="1"/>
          </p:cNvSpPr>
          <p:nvPr>
            <p:ph idx="1"/>
          </p:nvPr>
        </p:nvSpPr>
        <p:spPr>
          <a:xfrm>
            <a:off x="78830" y="2500451"/>
            <a:ext cx="5207873" cy="3889839"/>
          </a:xfrm>
          <a:solidFill>
            <a:schemeClr val="tx1">
              <a:lumMod val="50000"/>
              <a:lumOff val="50000"/>
              <a:alpha val="93000"/>
            </a:schemeClr>
          </a:solidFill>
        </p:spPr>
        <p:txBody>
          <a:bodyPr anchor="ctr">
            <a:normAutofit fontScale="47500" lnSpcReduction="20000"/>
          </a:bodyPr>
          <a:lstStyle/>
          <a:p>
            <a:r>
              <a:rPr lang="en-GB" sz="5100" dirty="0">
                <a:solidFill>
                  <a:schemeClr val="accent5">
                    <a:lumMod val="20000"/>
                    <a:lumOff val="80000"/>
                  </a:schemeClr>
                </a:solidFill>
              </a:rPr>
              <a:t>I do not think we are going to stop classifying people according to certain criteria which is politically led.  </a:t>
            </a:r>
          </a:p>
          <a:p>
            <a:r>
              <a:rPr lang="en-GB" sz="5100" dirty="0">
                <a:solidFill>
                  <a:schemeClr val="accent5">
                    <a:lumMod val="20000"/>
                    <a:lumOff val="80000"/>
                  </a:schemeClr>
                </a:solidFill>
              </a:rPr>
              <a:t>While we do not need new categories to understand each other what we do need to do is to find ways to exist better together. </a:t>
            </a:r>
          </a:p>
          <a:p>
            <a:r>
              <a:rPr lang="en-GB" sz="5100" dirty="0">
                <a:solidFill>
                  <a:schemeClr val="accent5">
                    <a:lumMod val="20000"/>
                    <a:lumOff val="80000"/>
                  </a:schemeClr>
                </a:solidFill>
              </a:rPr>
              <a:t>Race is a story which is handed down and handed around so its up to all of us to choose the stories that we tell so next time you see me as BAME, call me by my name. </a:t>
            </a:r>
          </a:p>
          <a:p>
            <a:pPr marL="0" indent="0">
              <a:buNone/>
            </a:pPr>
            <a:endParaRPr lang="en-GB" sz="1700" dirty="0"/>
          </a:p>
          <a:p>
            <a:endParaRPr lang="en-US" sz="1700" dirty="0"/>
          </a:p>
        </p:txBody>
      </p:sp>
    </p:spTree>
    <p:extLst>
      <p:ext uri="{BB962C8B-B14F-4D97-AF65-F5344CB8AC3E}">
        <p14:creationId xmlns:p14="http://schemas.microsoft.com/office/powerpoint/2010/main" val="78019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1457</TotalTime>
  <Words>909</Words>
  <Application>Microsoft Macintosh PowerPoint</Application>
  <PresentationFormat>Widescreen</PresentationFormat>
  <Paragraphs>46</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BAME: Call Me By My Name Hia Jordan</vt:lpstr>
      <vt:lpstr>BAME:  The Origins</vt:lpstr>
      <vt:lpstr>BAME:  Current context</vt:lpstr>
      <vt:lpstr>BAME:  Current context</vt:lpstr>
      <vt:lpstr>BAME:  Current Context </vt:lpstr>
      <vt:lpstr>BAME :  A new language</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BAME :</dc:title>
  <dc:creator>Luca Jordan</dc:creator>
  <cp:lastModifiedBy>Luca Jordan</cp:lastModifiedBy>
  <cp:revision>12</cp:revision>
  <dcterms:created xsi:type="dcterms:W3CDTF">2021-04-05T20:06:41Z</dcterms:created>
  <dcterms:modified xsi:type="dcterms:W3CDTF">2021-04-14T11:49:44Z</dcterms:modified>
</cp:coreProperties>
</file>